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71" r:id="rId7"/>
    <p:sldId id="260" r:id="rId8"/>
    <p:sldId id="275" r:id="rId9"/>
    <p:sldId id="261" r:id="rId10"/>
    <p:sldId id="265" r:id="rId11"/>
    <p:sldId id="266" r:id="rId12"/>
    <p:sldId id="267" r:id="rId13"/>
    <p:sldId id="269" r:id="rId14"/>
    <p:sldId id="270" r:id="rId15"/>
    <p:sldId id="276" r:id="rId16"/>
    <p:sldId id="268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3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81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61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48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35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00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26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6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38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89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B1FD-10CE-4F14-865E-58470E119920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C55F0-D822-413F-9BC5-168676E13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4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Vodstvo České republiky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Voda povrchová a podpovrchová</a:t>
            </a:r>
          </a:p>
        </p:txBody>
      </p:sp>
    </p:spTree>
    <p:extLst>
      <p:ext uri="{BB962C8B-B14F-4D97-AF65-F5344CB8AC3E}">
        <p14:creationId xmlns:p14="http://schemas.microsoft.com/office/powerpoint/2010/main" val="204261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15" y="250825"/>
            <a:ext cx="10469563" cy="63975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cs-CZ" dirty="0"/>
              <a:t>Přehrady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1040" y="1246505"/>
            <a:ext cx="9547860" cy="11766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Největší přehrada – Lipno, další známé přehrady – Orlík, Slapy</a:t>
            </a:r>
          </a:p>
          <a:p>
            <a:pPr marL="0" indent="0">
              <a:buNone/>
            </a:pPr>
            <a:r>
              <a:rPr lang="cs-CZ" dirty="0"/>
              <a:t>Všechny jsou vybudovány na řece Vltavě.</a:t>
            </a:r>
          </a:p>
          <a:p>
            <a:pPr marL="0" indent="0">
              <a:buNone/>
            </a:pPr>
            <a:r>
              <a:rPr lang="cs-CZ" dirty="0"/>
              <a:t>Nové Mlýny – na řece Dyje (</a:t>
            </a:r>
            <a:r>
              <a:rPr lang="cs-CZ" dirty="0" err="1"/>
              <a:t>Dyjskosvratecký</a:t>
            </a:r>
            <a:r>
              <a:rPr lang="cs-CZ" dirty="0"/>
              <a:t> úval)</a:t>
            </a:r>
          </a:p>
        </p:txBody>
      </p:sp>
      <p:sp>
        <p:nvSpPr>
          <p:cNvPr id="6" name="Šipka doprava 5"/>
          <p:cNvSpPr/>
          <p:nvPr/>
        </p:nvSpPr>
        <p:spPr>
          <a:xfrm rot="4314195">
            <a:off x="3522246" y="5781919"/>
            <a:ext cx="586740" cy="2209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4314195" flipV="1">
            <a:off x="3511929" y="3797098"/>
            <a:ext cx="672306" cy="241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s://d34-a.sdn.szn.cz/d_34/c_img_E_L/AleBGZ.mpo?fl=res,400,225,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699" y="2581843"/>
            <a:ext cx="2730069" cy="15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prava 10"/>
          <p:cNvSpPr/>
          <p:nvPr/>
        </p:nvSpPr>
        <p:spPr>
          <a:xfrm rot="8696799" flipV="1">
            <a:off x="4300822" y="3514884"/>
            <a:ext cx="672306" cy="241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AutoShape 6" descr="Vodní nádrž Slapy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6" name="Picture 14" descr="Vodní nádrž Slapy - Kultura.cz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810" y="2377083"/>
            <a:ext cx="2328314" cy="15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odní nádrž Lipno | Technické památky Lipno nad Vltavou | NaVylet.cz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142" y="5013543"/>
            <a:ext cx="2765425" cy="156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Lipno – vodní nádrž | Galleries | Nebeské pohledy Jirky Jirouška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453" y="5013543"/>
            <a:ext cx="2423887" cy="16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 11"/>
          <p:cNvSpPr/>
          <p:nvPr/>
        </p:nvSpPr>
        <p:spPr>
          <a:xfrm>
            <a:off x="3555554" y="5170489"/>
            <a:ext cx="1143374" cy="289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Lipno</a:t>
            </a:r>
          </a:p>
        </p:txBody>
      </p:sp>
      <p:sp>
        <p:nvSpPr>
          <p:cNvPr id="13" name="Ovál 12"/>
          <p:cNvSpPr/>
          <p:nvPr/>
        </p:nvSpPr>
        <p:spPr>
          <a:xfrm>
            <a:off x="2501484" y="4159451"/>
            <a:ext cx="1183327" cy="31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Orlík</a:t>
            </a:r>
          </a:p>
        </p:txBody>
      </p:sp>
      <p:sp>
        <p:nvSpPr>
          <p:cNvPr id="21" name="Ovál 20"/>
          <p:cNvSpPr/>
          <p:nvPr/>
        </p:nvSpPr>
        <p:spPr>
          <a:xfrm>
            <a:off x="4559113" y="3701584"/>
            <a:ext cx="1183327" cy="31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Slapy</a:t>
            </a:r>
          </a:p>
        </p:txBody>
      </p:sp>
      <p:sp>
        <p:nvSpPr>
          <p:cNvPr id="14" name="Šipka dolů 13"/>
          <p:cNvSpPr/>
          <p:nvPr/>
        </p:nvSpPr>
        <p:spPr>
          <a:xfrm>
            <a:off x="8005674" y="5315705"/>
            <a:ext cx="171450" cy="527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8091399" y="6039922"/>
            <a:ext cx="1895993" cy="33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¨Nové Mlýny</a:t>
            </a:r>
          </a:p>
        </p:txBody>
      </p:sp>
      <p:pic>
        <p:nvPicPr>
          <p:cNvPr id="3092" name="Picture 20" descr="Nové Mlýny chrání před povodněmi a zajišťují vodu pro jižní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201" y="4282074"/>
            <a:ext cx="2319314" cy="15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0143 0.00209 C -0.00052 0.00047 0.00065 -0.00115 0.00156 -0.00278 C 0.00299 -0.00532 0.00247 -0.00532 0.00351 -0.00787 C 0.0039 -0.00856 0.00443 -0.00903 0.00469 -0.00972 C 0.00508 -0.01041 0.00534 -0.01111 0.00547 -0.01203 C 0.00625 -0.01365 0.00677 -0.01574 0.00742 -0.01759 C 0.00833 -0.01967 0.00846 -0.0199 0.00937 -0.02222 C 0.0095 -0.02315 0.00963 -0.02384 0.00976 -0.02453 C 0.01015 -0.02523 0.01068 -0.02569 0.01094 -0.02639 C 0.01133 -0.02708 0.01146 -0.02778 0.01172 -0.0287 C 0.01185 -0.02916 0.01198 -0.03009 0.01211 -0.03055 C 0.0125 -0.03125 0.01328 -0.03125 0.01328 -0.03194 C 0.01354 -0.03333 0.01302 -0.03472 0.01289 -0.03611 C 0.01302 -0.03727 0.01328 -0.04097 0.01367 -0.04259 C 0.01406 -0.04352 0.01458 -0.04421 0.01484 -0.04537 C 0.01549 -0.04653 0.0164 -0.04953 0.0164 -0.0493 C 0.01693 -0.0537 0.0168 -0.05208 0.0168 -0.05416 L 0.0168 -0.05393 " pathEditMode="relative" rAng="0" ptsTypes="AAAAAAAAAAAAAAAAAAA">
                                      <p:cBhvr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1" grpId="1" animBg="1"/>
      <p:bldP spid="12" grpId="0" animBg="1"/>
      <p:bldP spid="13" grpId="0" animBg="1"/>
      <p:bldP spid="2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15" y="223027"/>
            <a:ext cx="10515056" cy="64253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Rybníky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Nejvíce rybníků je v jižních Čechách</a:t>
            </a:r>
          </a:p>
          <a:p>
            <a:pPr marL="0" indent="0">
              <a:buNone/>
            </a:pPr>
            <a:r>
              <a:rPr lang="cs-CZ" dirty="0"/>
              <a:t>Budovaly se už ve středověku</a:t>
            </a:r>
          </a:p>
          <a:p>
            <a:pPr marL="0" indent="0">
              <a:buNone/>
            </a:pPr>
            <a:r>
              <a:rPr lang="cs-CZ" dirty="0"/>
              <a:t>Největší je Rožmberk</a:t>
            </a: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rot="5400000">
            <a:off x="4692650" y="4929188"/>
            <a:ext cx="552450" cy="247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496" y="3326323"/>
            <a:ext cx="5234782" cy="3389550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Šipka doprava 6"/>
          <p:cNvSpPr/>
          <p:nvPr/>
        </p:nvSpPr>
        <p:spPr>
          <a:xfrm rot="5400000">
            <a:off x="9602946" y="4376738"/>
            <a:ext cx="552450" cy="247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Nechal vybudovat náš největší rybník. Měl Jakub Krčín spolky s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34" y="3652848"/>
            <a:ext cx="4039055" cy="30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oreportáž: Jak se letos lovil rybník Rožmberk – Naše vod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420" y="860063"/>
            <a:ext cx="3497858" cy="23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Vyhledej v mapě: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3990847" cy="4816476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/>
              <a:t>Lipno</a:t>
            </a:r>
          </a:p>
          <a:p>
            <a:r>
              <a:rPr lang="cs-CZ" sz="4000" dirty="0"/>
              <a:t>Slapy</a:t>
            </a:r>
          </a:p>
          <a:p>
            <a:r>
              <a:rPr lang="cs-CZ" sz="4000" dirty="0"/>
              <a:t>Orlík</a:t>
            </a:r>
          </a:p>
          <a:p>
            <a:r>
              <a:rPr lang="cs-CZ" sz="4000" dirty="0"/>
              <a:t>Rožmberk</a:t>
            </a:r>
          </a:p>
          <a:p>
            <a:r>
              <a:rPr lang="cs-CZ" sz="4000" dirty="0"/>
              <a:t>Černé jezero</a:t>
            </a:r>
          </a:p>
          <a:p>
            <a:r>
              <a:rPr lang="cs-CZ" sz="4000" dirty="0"/>
              <a:t>Nové Mlýny</a:t>
            </a:r>
          </a:p>
          <a:p>
            <a:r>
              <a:rPr lang="cs-CZ" sz="4000" dirty="0"/>
              <a:t>Máchovo jezero</a:t>
            </a:r>
          </a:p>
          <a:p>
            <a:r>
              <a:rPr lang="cs-CZ" sz="4000" dirty="0"/>
              <a:t>Punkevní jeskyně</a:t>
            </a:r>
          </a:p>
        </p:txBody>
      </p:sp>
      <p:pic>
        <p:nvPicPr>
          <p:cNvPr id="4" name="Picture 18" descr="Lipno – vodní nádrž | Galleries | Nebeské pohledy Jirky Jiroušk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0748" y="1538072"/>
            <a:ext cx="1808894" cy="12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Vodní nádrž Slapy - Kultura.c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290" y="1555732"/>
            <a:ext cx="1835742" cy="122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34-a.sdn.szn.cz/d_34/c_img_E_L/AleBGZ.mpo?fl=res,400,225,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1482800"/>
            <a:ext cx="2273300" cy="12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echal vybudovat náš největší rybník. Měl Jakub Krčín spolky s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219" y="2950895"/>
            <a:ext cx="1818071" cy="136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dé ohrožují skvosty Šumavy, i přes zákaz plavou v ledovcových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950895"/>
            <a:ext cx="2414791" cy="13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Nové Mlýny chrání před povodněmi a zajišťují vodu pro jižní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501" y="2940435"/>
            <a:ext cx="2051798" cy="13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áchovo jezer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832" y="4605658"/>
            <a:ext cx="1830591" cy="12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Kudy z nudy - Punkevní jeskyně s propastí Macocha v Moravském krasu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027" y="4605658"/>
            <a:ext cx="1815527" cy="12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</p:spPr>
        <p:txBody>
          <a:bodyPr/>
          <a:lstStyle/>
          <a:p>
            <a:pPr algn="ctr"/>
            <a:r>
              <a:rPr lang="cs-CZ" b="1" dirty="0"/>
              <a:t>Vodní toky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1190172"/>
            <a:ext cx="4227286" cy="769257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Potoky</a:t>
            </a:r>
            <a:r>
              <a:rPr lang="cs-CZ" dirty="0"/>
              <a:t> – menší vodní toky.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03200" y="1814285"/>
            <a:ext cx="4227286" cy="769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Řeky</a:t>
            </a:r>
            <a:r>
              <a:rPr lang="cs-CZ" dirty="0"/>
              <a:t> – větší vodní toky.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03200" y="2438398"/>
            <a:ext cx="11393714" cy="769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Řeky</a:t>
            </a:r>
            <a:r>
              <a:rPr lang="cs-CZ" dirty="0"/>
              <a:t> jsou důležitým zdrojem vody. Proto už v minulosti lidé zakládali osady v blízkosti řek.</a:t>
            </a:r>
          </a:p>
        </p:txBody>
      </p:sp>
      <p:pic>
        <p:nvPicPr>
          <p:cNvPr id="8194" name="Picture 2" descr="Kouzelný potůček | Česká divoči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48" y="3686623"/>
            <a:ext cx="1806537" cy="27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C1GNEZ Bystry potok / Bystry stream (Traditional Cache) in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227" y="3665890"/>
            <a:ext cx="3657687" cy="27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oravice | Atlas vodních toků povodí Odr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857" y="3681118"/>
            <a:ext cx="4139344" cy="27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9629" y="412852"/>
            <a:ext cx="7899400" cy="766451"/>
          </a:xfrm>
        </p:spPr>
        <p:txBody>
          <a:bodyPr/>
          <a:lstStyle/>
          <a:p>
            <a:pPr algn="ctr"/>
            <a:r>
              <a:rPr lang="cs-CZ" dirty="0"/>
              <a:t>         </a:t>
            </a:r>
            <a:r>
              <a:rPr lang="cs-CZ" b="1" dirty="0"/>
              <a:t>Průběh vodního toku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39" t="39880" r="40506" b="23011"/>
          <a:stretch/>
        </p:blipFill>
        <p:spPr>
          <a:xfrm>
            <a:off x="185057" y="819473"/>
            <a:ext cx="3066144" cy="5395075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686629" y="1306059"/>
            <a:ext cx="6502400" cy="53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Místo, kde z podzemí vyvěrá voda, je </a:t>
            </a:r>
            <a:r>
              <a:rPr lang="cs-CZ" sz="2400" b="1" dirty="0"/>
              <a:t>pramen</a:t>
            </a:r>
            <a:r>
              <a:rPr lang="cs-CZ" sz="2400" dirty="0"/>
              <a:t>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686629" y="1843314"/>
            <a:ext cx="6502400" cy="53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Zpočátku teče jako potok.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686629" y="2362994"/>
            <a:ext cx="6502400" cy="537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Na své cestě přibírá z levé i pravé strany </a:t>
            </a:r>
            <a:r>
              <a:rPr lang="cs-CZ" b="1" dirty="0"/>
              <a:t>přítoky</a:t>
            </a:r>
            <a:r>
              <a:rPr lang="cs-CZ" dirty="0"/>
              <a:t>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86629" y="2789975"/>
            <a:ext cx="6502400" cy="53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Tak se rozšiřuje v řeku.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686629" y="3249216"/>
            <a:ext cx="6502400" cy="53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Místo, kde se stékají řeky, nazýváme </a:t>
            </a:r>
            <a:r>
              <a:rPr lang="cs-CZ" sz="2400" b="1" dirty="0"/>
              <a:t>soutok</a:t>
            </a:r>
            <a:r>
              <a:rPr lang="cs-CZ" sz="2400" dirty="0"/>
              <a:t>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686629" y="3754834"/>
            <a:ext cx="6502400" cy="87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Na konci své cesty se řeka vlévá do větší řeky nebo do moře.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686629" y="4630057"/>
            <a:ext cx="6502400" cy="53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Takovému místu říkáme </a:t>
            </a:r>
            <a:r>
              <a:rPr lang="cs-CZ" sz="2400" b="1" dirty="0"/>
              <a:t>ústí</a:t>
            </a:r>
            <a:r>
              <a:rPr lang="cs-CZ" sz="2400" dirty="0"/>
              <a:t>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85057" y="6389031"/>
            <a:ext cx="10468429" cy="348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i="1" dirty="0"/>
              <a:t>Pravý a levý břeh určíme tak, že si stoupneme po směru toku. Po pravé ruce máme pravý břeh, po levé ruce máme levý břeh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3686629" y="5140038"/>
            <a:ext cx="6502400" cy="1074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Tok</a:t>
            </a:r>
            <a:r>
              <a:rPr lang="cs-CZ" sz="2400" dirty="0"/>
              <a:t> řeky rozlišujeme: </a:t>
            </a:r>
            <a:r>
              <a:rPr lang="cs-CZ" sz="2400" b="1" dirty="0"/>
              <a:t>horní</a:t>
            </a:r>
            <a:r>
              <a:rPr lang="cs-CZ" sz="2400" dirty="0"/>
              <a:t> (voda proudí rychleji), </a:t>
            </a:r>
            <a:r>
              <a:rPr lang="cs-CZ" sz="2400" b="1" dirty="0"/>
              <a:t>střední</a:t>
            </a:r>
            <a:r>
              <a:rPr lang="cs-CZ" sz="2400" dirty="0"/>
              <a:t> (proud je mírnější), </a:t>
            </a:r>
            <a:r>
              <a:rPr lang="cs-CZ" sz="2400" b="1" dirty="0"/>
              <a:t>dolní</a:t>
            </a:r>
            <a:r>
              <a:rPr lang="cs-CZ" sz="2400" dirty="0"/>
              <a:t> (voda plyne pomalu)</a:t>
            </a:r>
          </a:p>
        </p:txBody>
      </p:sp>
      <p:sp>
        <p:nvSpPr>
          <p:cNvPr id="15" name="Šipka doprava 14"/>
          <p:cNvSpPr/>
          <p:nvPr/>
        </p:nvSpPr>
        <p:spPr>
          <a:xfrm rot="5400000">
            <a:off x="2472816" y="662217"/>
            <a:ext cx="393326" cy="257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11338071">
            <a:off x="2427692" y="1649628"/>
            <a:ext cx="378487" cy="257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5400000">
            <a:off x="2599332" y="2173268"/>
            <a:ext cx="381653" cy="241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5400000">
            <a:off x="1263710" y="2695624"/>
            <a:ext cx="372835" cy="257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5400000">
            <a:off x="2740671" y="3068459"/>
            <a:ext cx="372836" cy="257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5400000">
            <a:off x="2352314" y="2394667"/>
            <a:ext cx="372836" cy="257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5400000">
            <a:off x="2223507" y="3276252"/>
            <a:ext cx="372836" cy="257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 rot="5400000">
            <a:off x="1134903" y="5548488"/>
            <a:ext cx="372836" cy="257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 rot="5400000">
            <a:off x="1619376" y="3308842"/>
            <a:ext cx="372836" cy="2576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5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00" y="412377"/>
            <a:ext cx="2382404" cy="6005885"/>
          </a:xfrm>
        </p:spPr>
        <p:txBody>
          <a:bodyPr>
            <a:normAutofit/>
          </a:bodyPr>
          <a:lstStyle/>
          <a:p>
            <a:r>
              <a:rPr lang="cs-CZ" sz="2800" dirty="0"/>
              <a:t>Můžeš se setkat i s dalšími pojmy, například meandr, mrtvé rameno, slepé rameno nebo delta. Prohlédni si obrázek.</a:t>
            </a:r>
          </a:p>
        </p:txBody>
      </p:sp>
      <p:pic>
        <p:nvPicPr>
          <p:cNvPr id="13316" name="Picture 4" descr="tok řeky :: Pančelč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304" y="517523"/>
            <a:ext cx="7726796" cy="5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Tak si to všechno ještě zopakujeme: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2768"/>
            <a:ext cx="10515600" cy="539523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Naše Země je z velké části pokryta vodou, nejvíce jí je v oceánech</a:t>
            </a:r>
          </a:p>
          <a:p>
            <a:r>
              <a:rPr lang="cs-CZ" sz="2400" dirty="0"/>
              <a:t>Pevninská voda se nachází na pevnině</a:t>
            </a:r>
          </a:p>
          <a:p>
            <a:r>
              <a:rPr lang="cs-CZ" sz="2400" dirty="0"/>
              <a:t>Dělíme ji na povrchovou (vodní nádrže a vodní toky) a podpovrchovou</a:t>
            </a:r>
          </a:p>
          <a:p>
            <a:pPr marL="0" indent="0">
              <a:buNone/>
            </a:pPr>
            <a:r>
              <a:rPr lang="cs-CZ" sz="2400" u="sng" dirty="0"/>
              <a:t>Povrchová:</a:t>
            </a:r>
          </a:p>
          <a:p>
            <a:pPr marL="0" indent="0">
              <a:buNone/>
            </a:pPr>
            <a:r>
              <a:rPr lang="cs-CZ" sz="2400" i="1" u="sng" dirty="0"/>
              <a:t>1. vodní nádrže </a:t>
            </a:r>
          </a:p>
          <a:p>
            <a:pPr marL="0" indent="0">
              <a:buNone/>
            </a:pPr>
            <a:r>
              <a:rPr lang="cs-CZ" sz="2400" dirty="0"/>
              <a:t>- přirozené – jezera –vznikla táním ledovců, hromaděním vody v prohlubinách</a:t>
            </a:r>
          </a:p>
          <a:p>
            <a:pPr marL="0" indent="0">
              <a:buNone/>
            </a:pPr>
            <a:r>
              <a:rPr lang="cs-CZ" sz="2400" dirty="0"/>
              <a:t>- umělé – vybudované člověkem </a:t>
            </a:r>
          </a:p>
          <a:p>
            <a:pPr marL="0" indent="0">
              <a:buNone/>
            </a:pPr>
            <a:r>
              <a:rPr lang="cs-CZ" sz="2400" dirty="0"/>
              <a:t>	     přehrady – zdroj pitné vody, výroba elektřiny, rekreace</a:t>
            </a:r>
          </a:p>
          <a:p>
            <a:pPr marL="0" indent="0">
              <a:buNone/>
            </a:pPr>
            <a:r>
              <a:rPr lang="cs-CZ" sz="2400" dirty="0"/>
              <a:t>                  rybníky – odvodnění území, chov ryb</a:t>
            </a:r>
          </a:p>
          <a:p>
            <a:pPr marL="0" indent="0">
              <a:buNone/>
            </a:pPr>
            <a:r>
              <a:rPr lang="cs-CZ" sz="2400" i="1" u="sng" dirty="0"/>
              <a:t>2.vodní toky </a:t>
            </a:r>
            <a:r>
              <a:rPr lang="cs-CZ" sz="2400" dirty="0"/>
              <a:t>– potoky a řeky</a:t>
            </a:r>
          </a:p>
          <a:p>
            <a:pPr marL="0" indent="0">
              <a:buNone/>
            </a:pPr>
            <a:r>
              <a:rPr lang="cs-CZ" sz="2400" dirty="0"/>
              <a:t>- pramen, potok, levý přítok (levý břeh), pravý přítok (pravý břeh), soutok, ústí</a:t>
            </a:r>
          </a:p>
          <a:p>
            <a:pPr marL="0" indent="0">
              <a:buNone/>
            </a:pPr>
            <a:r>
              <a:rPr lang="cs-CZ" sz="2400" u="sng" dirty="0"/>
              <a:t>Podpovrchová:</a:t>
            </a:r>
            <a:r>
              <a:rPr lang="cs-CZ" sz="2400" dirty="0"/>
              <a:t> půdní voda, podzemní voda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100" y="365125"/>
            <a:ext cx="11150600" cy="2403475"/>
          </a:xfrm>
        </p:spPr>
        <p:txBody>
          <a:bodyPr/>
          <a:lstStyle/>
          <a:p>
            <a:pPr algn="ctr"/>
            <a:r>
              <a:rPr lang="cs-CZ" dirty="0"/>
              <a:t>Věřím, že jste si z prezentace </a:t>
            </a:r>
            <a:br>
              <a:rPr lang="cs-CZ" dirty="0"/>
            </a:br>
            <a:r>
              <a:rPr lang="cs-CZ" dirty="0"/>
              <a:t>mnoho zapamatovali. </a:t>
            </a:r>
            <a:br>
              <a:rPr lang="cs-CZ" dirty="0"/>
            </a:br>
            <a:r>
              <a:rPr lang="cs-CZ" dirty="0"/>
              <a:t>Nyní si udělej zápis do sešitu.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600" y="2451101"/>
            <a:ext cx="10515600" cy="901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65200" y="5522439"/>
            <a:ext cx="10515600" cy="90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Přeji krásný den.</a:t>
            </a:r>
          </a:p>
        </p:txBody>
      </p:sp>
      <p:pic>
        <p:nvPicPr>
          <p:cNvPr id="14340" name="Picture 4" descr="Nálepka Pixerstick Šťastný smajlík dává palec nahoru na bílém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7" y="3352801"/>
            <a:ext cx="2244725" cy="20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707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Voda na Zemi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667" y="1371600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Zemský povrch je z velké části pokrytý vodou</a:t>
            </a:r>
          </a:p>
          <a:p>
            <a:r>
              <a:rPr lang="cs-CZ" dirty="0">
                <a:solidFill>
                  <a:schemeClr val="bg1"/>
                </a:solidFill>
              </a:rPr>
              <a:t>Nejvíce vody je v oceánech – slaná oceánská voda</a:t>
            </a:r>
          </a:p>
          <a:p>
            <a:r>
              <a:rPr lang="cs-CZ" dirty="0">
                <a:solidFill>
                  <a:schemeClr val="bg1"/>
                </a:solidFill>
              </a:rPr>
              <a:t>Voda, která se nachází na pevnině se nazývá pevninská, někdy jí říkáme sladká voda</a:t>
            </a:r>
          </a:p>
          <a:p>
            <a:r>
              <a:rPr lang="cs-CZ" dirty="0">
                <a:solidFill>
                  <a:schemeClr val="bg1"/>
                </a:solidFill>
              </a:rPr>
              <a:t>Může se vyskytovat :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Na povrchu Země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Pod povrchem Země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 ledovcích</a:t>
            </a:r>
          </a:p>
        </p:txBody>
      </p:sp>
    </p:spTree>
    <p:extLst>
      <p:ext uri="{BB962C8B-B14F-4D97-AF65-F5344CB8AC3E}">
        <p14:creationId xmlns:p14="http://schemas.microsoft.com/office/powerpoint/2010/main" val="11589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Voda v České republice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Nachází se zde pouze pevninská voda</a:t>
            </a:r>
          </a:p>
          <a:p>
            <a:r>
              <a:rPr lang="cs-CZ" dirty="0"/>
              <a:t>Dělíme ji na:</a:t>
            </a:r>
          </a:p>
          <a:p>
            <a:pPr lvl="2"/>
            <a:r>
              <a:rPr lang="cs-CZ" sz="2400" dirty="0"/>
              <a:t>Povrchovou  </a:t>
            </a:r>
          </a:p>
          <a:p>
            <a:pPr lvl="2">
              <a:buFontTx/>
              <a:buChar char="-"/>
            </a:pPr>
            <a:r>
              <a:rPr lang="cs-CZ" sz="2400" dirty="0"/>
              <a:t>vodní nádrže (jezera, rybníky, přehrady)</a:t>
            </a:r>
          </a:p>
          <a:p>
            <a:pPr lvl="2">
              <a:buFontTx/>
              <a:buChar char="-"/>
            </a:pPr>
            <a:r>
              <a:rPr lang="cs-CZ" sz="2400" dirty="0"/>
              <a:t>vodní toky (potoky a řeky)</a:t>
            </a:r>
          </a:p>
          <a:p>
            <a:pPr marL="2286000" lvl="5" indent="0">
              <a:buNone/>
            </a:pPr>
            <a:endParaRPr lang="cs-CZ" sz="2400" dirty="0"/>
          </a:p>
          <a:p>
            <a:pPr lvl="2"/>
            <a:r>
              <a:rPr lang="cs-CZ" sz="2400" dirty="0"/>
              <a:t>Podpovrchovou </a:t>
            </a:r>
          </a:p>
          <a:p>
            <a:pPr marL="914400" lvl="2" indent="0">
              <a:buNone/>
            </a:pPr>
            <a:r>
              <a:rPr lang="cs-CZ" sz="2400" dirty="0"/>
              <a:t>-  v půdě (půdní voda)</a:t>
            </a:r>
          </a:p>
          <a:p>
            <a:pPr marL="914400" lvl="2" indent="0">
              <a:buNone/>
            </a:pPr>
            <a:r>
              <a:rPr lang="cs-CZ" sz="2400" dirty="0"/>
              <a:t>- pod zemským povrchem (podzemní voda)</a:t>
            </a:r>
          </a:p>
        </p:txBody>
      </p:sp>
    </p:spTree>
    <p:extLst>
      <p:ext uri="{BB962C8B-B14F-4D97-AF65-F5344CB8AC3E}">
        <p14:creationId xmlns:p14="http://schemas.microsoft.com/office/powerpoint/2010/main" val="20931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Přehledně si to ukážeme v grafu: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6096000" y="1481934"/>
            <a:ext cx="26416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Voda na území ČR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143250" y="2260600"/>
            <a:ext cx="2374900" cy="48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povrchová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9118600" y="2260600"/>
            <a:ext cx="2362200" cy="482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podpovrchová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8407400" y="3125786"/>
            <a:ext cx="2362200" cy="4191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půdní voda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9588500" y="3883024"/>
            <a:ext cx="2362200" cy="4191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podzemní voda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122817" y="3044506"/>
            <a:ext cx="2260600" cy="449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vodní nádrže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270500" y="3095624"/>
            <a:ext cx="2260600" cy="449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Vodní toky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96850" y="3883024"/>
            <a:ext cx="128270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přirozené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96850" y="4598190"/>
            <a:ext cx="128270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jezero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876550" y="3862781"/>
            <a:ext cx="128270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umělé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279650" y="4612870"/>
            <a:ext cx="128270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přehrada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51200" y="5243910"/>
            <a:ext cx="128270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rybník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954588" y="4267594"/>
            <a:ext cx="128270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potok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499225" y="4254494"/>
            <a:ext cx="1282700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řeka</a:t>
            </a:r>
          </a:p>
        </p:txBody>
      </p:sp>
      <p:sp>
        <p:nvSpPr>
          <p:cNvPr id="19" name="Šipka doprava 18"/>
          <p:cNvSpPr/>
          <p:nvPr/>
        </p:nvSpPr>
        <p:spPr>
          <a:xfrm rot="9832723">
            <a:off x="4530129" y="1842892"/>
            <a:ext cx="1371600" cy="1670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1353135">
            <a:off x="8812609" y="1860363"/>
            <a:ext cx="1371600" cy="1670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889688">
            <a:off x="2558588" y="2726806"/>
            <a:ext cx="724824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 rot="2343991">
            <a:off x="5353593" y="2728607"/>
            <a:ext cx="724824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 rot="7277693">
            <a:off x="10010241" y="2792604"/>
            <a:ext cx="724824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5089307">
            <a:off x="10299515" y="3116939"/>
            <a:ext cx="1295769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 rot="7801975">
            <a:off x="717098" y="3512039"/>
            <a:ext cx="724824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 rot="3458520">
            <a:off x="2979847" y="3515339"/>
            <a:ext cx="724824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 rot="5400000">
            <a:off x="620598" y="4297241"/>
            <a:ext cx="526419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/>
          <p:cNvSpPr/>
          <p:nvPr/>
        </p:nvSpPr>
        <p:spPr>
          <a:xfrm rot="7027114">
            <a:off x="3023466" y="4303212"/>
            <a:ext cx="579285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 rot="5083049">
            <a:off x="3185383" y="4633790"/>
            <a:ext cx="1182973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 rot="6905054">
            <a:off x="5322067" y="3825153"/>
            <a:ext cx="915468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/>
          <p:cNvSpPr/>
          <p:nvPr/>
        </p:nvSpPr>
        <p:spPr>
          <a:xfrm rot="3699950">
            <a:off x="6456748" y="3779777"/>
            <a:ext cx="880044" cy="319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Podpovrchová voda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597024"/>
            <a:ext cx="4457700" cy="467677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Půdní voda</a:t>
            </a:r>
          </a:p>
          <a:p>
            <a:pPr>
              <a:buFontTx/>
              <a:buChar char="-"/>
            </a:pPr>
            <a:r>
              <a:rPr lang="cs-CZ" dirty="0"/>
              <a:t>vyplňuje mezírky v půdě</a:t>
            </a:r>
          </a:p>
          <a:p>
            <a:pPr>
              <a:buFontTx/>
              <a:buChar char="-"/>
            </a:pPr>
            <a:r>
              <a:rPr lang="cs-CZ" dirty="0"/>
              <a:t>nevytváří souvislou hladinu</a:t>
            </a:r>
          </a:p>
          <a:p>
            <a:pPr marL="0" indent="0">
              <a:buNone/>
            </a:pPr>
            <a:r>
              <a:rPr lang="cs-CZ" dirty="0"/>
              <a:t>- důležitá pro růst rostlin</a:t>
            </a:r>
          </a:p>
        </p:txBody>
      </p:sp>
      <p:pic>
        <p:nvPicPr>
          <p:cNvPr id="1028" name="Picture 4" descr="Seriál péče o půdu – Aby půda lépe držela vodu - Magazinzahrada.c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3871912"/>
            <a:ext cx="4196292" cy="27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045201" y="1533524"/>
            <a:ext cx="5926666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Podzemní voda</a:t>
            </a:r>
          </a:p>
          <a:p>
            <a:pPr>
              <a:buFontTx/>
              <a:buChar char="-"/>
            </a:pPr>
            <a:r>
              <a:rPr lang="cs-CZ" dirty="0"/>
              <a:t>hromadí se pod zemí na horninách, které vodu málo propouští</a:t>
            </a:r>
          </a:p>
          <a:p>
            <a:pPr>
              <a:buFontTx/>
              <a:buChar char="-"/>
            </a:pPr>
            <a:r>
              <a:rPr lang="cs-CZ" dirty="0"/>
              <a:t>vytváří souvislou hladinu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- zdroj pitné vody - studny</a:t>
            </a:r>
          </a:p>
        </p:txBody>
      </p:sp>
      <p:sp>
        <p:nvSpPr>
          <p:cNvPr id="4" name="AutoShape 6" descr="Podzemní v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Podzemní voda – Wikiped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https://upload.wikimedia.org/wikipedia/commons/thumb/c/cd/Kungur_asv2019-05_img27_Ice_Cave.jpg/220px-Kungur_asv2019-05_img27_Ice_C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879849"/>
            <a:ext cx="4191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1" y="1597024"/>
            <a:ext cx="4660227" cy="34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Podzemní voda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257" y="1523546"/>
            <a:ext cx="3385457" cy="47321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Je voda, která prosákne do země, kde může vytvořit podzemní řeky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Nejznámější podzemní řekou je Punkva, která protéká Punkevními jeskyněmi v Moravském krasu</a:t>
            </a:r>
          </a:p>
        </p:txBody>
      </p:sp>
      <p:sp>
        <p:nvSpPr>
          <p:cNvPr id="5" name="AutoShape 2" descr="Punkevní jeskyně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14" y="2200276"/>
            <a:ext cx="5470072" cy="3059368"/>
          </a:xfrm>
          <a:prstGeom prst="rect">
            <a:avLst/>
          </a:prstGeom>
        </p:spPr>
      </p:pic>
      <p:pic>
        <p:nvPicPr>
          <p:cNvPr id="6150" name="Picture 6" descr="Punkevní jeskyně – Wikiped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343" y="1523546"/>
            <a:ext cx="2554514" cy="17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UNKEVNÍ JESKYNĚ jsou nejnavštěvovanější a proto si vstup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1393" y="365125"/>
            <a:ext cx="3112407" cy="30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Punkevní jeskyně a propast Macocha lákají do Moravského kras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7953" y="4265671"/>
            <a:ext cx="3135847" cy="20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Kudy z nudy - Punkevní jeskyně s propastí Macocha v Moravském kras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171" y="4298935"/>
            <a:ext cx="3110354" cy="20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292" y="2588528"/>
            <a:ext cx="5632994" cy="316460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Povrchová voda – vodní nádrže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70860" y="1437640"/>
            <a:ext cx="6050280" cy="5060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Vodní nádrž je místo se stojatou vodou.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64820" y="1943735"/>
            <a:ext cx="8404860" cy="59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1. Přirozené vodní nádrže – vytvořené přírodou</a:t>
            </a: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464820" y="2635091"/>
            <a:ext cx="4076700" cy="47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Vznik:</a:t>
            </a:r>
          </a:p>
        </p:txBody>
      </p:sp>
      <p:sp>
        <p:nvSpPr>
          <p:cNvPr id="8" name="Ovál 7"/>
          <p:cNvSpPr/>
          <p:nvPr/>
        </p:nvSpPr>
        <p:spPr>
          <a:xfrm>
            <a:off x="1119414" y="4605922"/>
            <a:ext cx="1623060" cy="94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jezero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464820" y="3114516"/>
            <a:ext cx="4076700" cy="47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- táním ledovců</a:t>
            </a:r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464820" y="3593941"/>
            <a:ext cx="3291840" cy="982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dirty="0"/>
              <a:t>hromaděním vody </a:t>
            </a:r>
          </a:p>
          <a:p>
            <a:pPr marL="0" indent="0">
              <a:buNone/>
            </a:pPr>
            <a:r>
              <a:rPr lang="cs-CZ" dirty="0"/>
              <a:t>   v  prohlubinách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17" y="2527748"/>
            <a:ext cx="6233109" cy="3430729"/>
          </a:xfrm>
          <a:prstGeom prst="rect">
            <a:avLst/>
          </a:prstGeom>
        </p:spPr>
      </p:pic>
      <p:pic>
        <p:nvPicPr>
          <p:cNvPr id="2050" name="Picture 2" descr="Lidé ohrožují skvosty Šumavy, i přes zákaz plavou v ledovcových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183" y="2405724"/>
            <a:ext cx="6495843" cy="36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4"/>
          <p:cNvSpPr txBox="1">
            <a:spLocks/>
          </p:cNvSpPr>
          <p:nvPr/>
        </p:nvSpPr>
        <p:spPr>
          <a:xfrm>
            <a:off x="290649" y="6117149"/>
            <a:ext cx="10817808" cy="50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Nejznámější jezera jsou na Šumavě, největší z nich je Černé jezero.</a:t>
            </a:r>
          </a:p>
        </p:txBody>
      </p:sp>
    </p:spTree>
    <p:extLst>
      <p:ext uri="{BB962C8B-B14F-4D97-AF65-F5344CB8AC3E}">
        <p14:creationId xmlns:p14="http://schemas.microsoft.com/office/powerpoint/2010/main" val="29202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 animBg="1"/>
      <p:bldP spid="8" grpId="1" animBg="1"/>
      <p:bldP spid="9" grpId="0"/>
      <p:bldP spid="10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17" y="1027906"/>
            <a:ext cx="9580783" cy="567156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pPr algn="ctr"/>
            <a:r>
              <a:rPr lang="cs-CZ" dirty="0"/>
              <a:t>Další jezera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4200525" y="1943100"/>
            <a:ext cx="55245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ný bublinový popisek 5"/>
          <p:cNvSpPr/>
          <p:nvPr/>
        </p:nvSpPr>
        <p:spPr>
          <a:xfrm>
            <a:off x="4343400" y="1326357"/>
            <a:ext cx="1752600" cy="5707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Máchovo jezero</a:t>
            </a:r>
          </a:p>
        </p:txBody>
      </p:sp>
      <p:sp>
        <p:nvSpPr>
          <p:cNvPr id="7" name="Šipka doleva 6"/>
          <p:cNvSpPr/>
          <p:nvPr/>
        </p:nvSpPr>
        <p:spPr>
          <a:xfrm rot="21408693">
            <a:off x="2773416" y="5071224"/>
            <a:ext cx="533400" cy="2438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ný bublinový popisek 7"/>
          <p:cNvSpPr/>
          <p:nvPr/>
        </p:nvSpPr>
        <p:spPr>
          <a:xfrm>
            <a:off x="1933701" y="4097136"/>
            <a:ext cx="2446284" cy="8229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Čertovo jezero </a:t>
            </a:r>
            <a:r>
              <a:rPr lang="cs-CZ" sz="1100" dirty="0"/>
              <a:t>(to v příruční mapě ale nenajdeš, leží nedaleko Černého jezera)</a:t>
            </a:r>
          </a:p>
        </p:txBody>
      </p:sp>
      <p:pic>
        <p:nvPicPr>
          <p:cNvPr id="12290" name="Picture 2" descr="Máchovo jezer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117" y="1128416"/>
            <a:ext cx="2305940" cy="15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Čertovo jezero /J1015 | Nebeské pohledy Jirky Jirouš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392" y="4942322"/>
            <a:ext cx="2053165" cy="15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r>
              <a:rPr lang="cs-CZ" dirty="0"/>
              <a:t>Povrchová voda – vodní nádrže</a:t>
            </a:r>
          </a:p>
        </p:txBody>
      </p:sp>
      <p:sp>
        <p:nvSpPr>
          <p:cNvPr id="5" name="Obdélník 4"/>
          <p:cNvSpPr/>
          <p:nvPr/>
        </p:nvSpPr>
        <p:spPr>
          <a:xfrm>
            <a:off x="634332" y="1369814"/>
            <a:ext cx="825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2. Umělé vodní nádrže – vybudované člověkem</a:t>
            </a:r>
          </a:p>
        </p:txBody>
      </p:sp>
      <p:sp>
        <p:nvSpPr>
          <p:cNvPr id="7" name="Ovál 6"/>
          <p:cNvSpPr/>
          <p:nvPr/>
        </p:nvSpPr>
        <p:spPr>
          <a:xfrm>
            <a:off x="2090977" y="1995289"/>
            <a:ext cx="1941228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Přehrada</a:t>
            </a:r>
          </a:p>
        </p:txBody>
      </p:sp>
      <p:sp>
        <p:nvSpPr>
          <p:cNvPr id="8" name="Ovál 7"/>
          <p:cNvSpPr/>
          <p:nvPr/>
        </p:nvSpPr>
        <p:spPr>
          <a:xfrm>
            <a:off x="8040972" y="1995289"/>
            <a:ext cx="1941228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Rybník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480060" y="3488531"/>
            <a:ext cx="4076700" cy="47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Vznik: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34332" y="3856533"/>
            <a:ext cx="485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přehrazením řeky pomocí hráze</a:t>
            </a:r>
          </a:p>
        </p:txBody>
      </p:sp>
      <p:sp>
        <p:nvSpPr>
          <p:cNvPr id="12" name="Zástupný symbol pro obsah 4"/>
          <p:cNvSpPr txBox="1">
            <a:spLocks/>
          </p:cNvSpPr>
          <p:nvPr/>
        </p:nvSpPr>
        <p:spPr>
          <a:xfrm>
            <a:off x="480060" y="4527192"/>
            <a:ext cx="4076700" cy="47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Využití: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34332" y="4904074"/>
            <a:ext cx="485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zdroj pitné vody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34332" y="5314531"/>
            <a:ext cx="485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výroba elektrické energie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34332" y="5720782"/>
            <a:ext cx="485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rekreace</a:t>
            </a:r>
          </a:p>
        </p:txBody>
      </p:sp>
      <p:sp>
        <p:nvSpPr>
          <p:cNvPr id="16" name="Zástupný symbol pro obsah 4"/>
          <p:cNvSpPr txBox="1">
            <a:spLocks/>
          </p:cNvSpPr>
          <p:nvPr/>
        </p:nvSpPr>
        <p:spPr>
          <a:xfrm>
            <a:off x="6515100" y="3488531"/>
            <a:ext cx="4076700" cy="47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Vznik: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669372" y="3856533"/>
            <a:ext cx="485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vybudované člověkem</a:t>
            </a:r>
          </a:p>
        </p:txBody>
      </p:sp>
      <p:sp>
        <p:nvSpPr>
          <p:cNvPr id="18" name="Zástupný symbol pro obsah 4"/>
          <p:cNvSpPr txBox="1">
            <a:spLocks/>
          </p:cNvSpPr>
          <p:nvPr/>
        </p:nvSpPr>
        <p:spPr>
          <a:xfrm>
            <a:off x="6515100" y="4527192"/>
            <a:ext cx="4076700" cy="47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Využití: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669372" y="5298717"/>
            <a:ext cx="485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chov ryb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673182" y="4954100"/>
            <a:ext cx="485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odvodnění zamokřených území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669372" y="5720782"/>
            <a:ext cx="485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rekreace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34332" y="6084110"/>
            <a:ext cx="5354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regulace vody, chrání před povodněmi</a:t>
            </a:r>
          </a:p>
        </p:txBody>
      </p:sp>
    </p:spTree>
    <p:extLst>
      <p:ext uri="{BB962C8B-B14F-4D97-AF65-F5344CB8AC3E}">
        <p14:creationId xmlns:p14="http://schemas.microsoft.com/office/powerpoint/2010/main" val="7699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695</Words>
  <Application>Microsoft Office PowerPoint</Application>
  <PresentationFormat>Širokoúhlá obrazovka</PresentationFormat>
  <Paragraphs>129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Vodstvo České republiky</vt:lpstr>
      <vt:lpstr>Voda na Zemi</vt:lpstr>
      <vt:lpstr>Voda v České republice</vt:lpstr>
      <vt:lpstr>Přehledně si to ukážeme v grafu:</vt:lpstr>
      <vt:lpstr>Podpovrchová voda</vt:lpstr>
      <vt:lpstr>Podzemní voda</vt:lpstr>
      <vt:lpstr>Povrchová voda – vodní nádrže</vt:lpstr>
      <vt:lpstr>Další jezera</vt:lpstr>
      <vt:lpstr>Povrchová voda – vodní nádrže</vt:lpstr>
      <vt:lpstr>Přehrady</vt:lpstr>
      <vt:lpstr>Rybníky</vt:lpstr>
      <vt:lpstr>Vyhledej v mapě:</vt:lpstr>
      <vt:lpstr>Vodní toky</vt:lpstr>
      <vt:lpstr>         Průběh vodního toku</vt:lpstr>
      <vt:lpstr>Můžeš se setkat i s dalšími pojmy, například meandr, mrtvé rameno, slepé rameno nebo delta. Prohlédni si obrázek.</vt:lpstr>
      <vt:lpstr>Tak si to všechno ještě zopakujeme:</vt:lpstr>
      <vt:lpstr>Věřím, že jste si z prezentace  mnoho zapamatovali.  Nyní si udělej zápis do sešitu.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 České republiky</dc:title>
  <dc:creator>Lenka Falešníková</dc:creator>
  <cp:lastModifiedBy>Falešníková</cp:lastModifiedBy>
  <cp:revision>49</cp:revision>
  <dcterms:created xsi:type="dcterms:W3CDTF">2020-04-15T12:05:56Z</dcterms:created>
  <dcterms:modified xsi:type="dcterms:W3CDTF">2025-04-10T07:23:50Z</dcterms:modified>
</cp:coreProperties>
</file>